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425" r:id="rId2"/>
    <p:sldId id="1649" r:id="rId3"/>
    <p:sldId id="1410" r:id="rId4"/>
    <p:sldId id="2393" r:id="rId5"/>
    <p:sldId id="2396" r:id="rId6"/>
    <p:sldId id="2394" r:id="rId7"/>
    <p:sldId id="1412" r:id="rId8"/>
    <p:sldId id="2391" r:id="rId9"/>
    <p:sldId id="2392" r:id="rId10"/>
    <p:sldId id="1416" r:id="rId11"/>
    <p:sldId id="14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1" d="100"/>
          <a:sy n="71" d="100"/>
        </p:scale>
        <p:origin x="42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8240-7CF9-44BD-BEF9-1D48E577A5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456225-F959-45E1-9A52-2E00C2BF8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082BDE-0E68-4BF0-A1BF-2B09FE7C20E2}"/>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5" name="Footer Placeholder 4">
            <a:extLst>
              <a:ext uri="{FF2B5EF4-FFF2-40B4-BE49-F238E27FC236}">
                <a16:creationId xmlns:a16="http://schemas.microsoft.com/office/drawing/2014/main" id="{A4BD6A88-FE3E-4FAF-A521-DAE5893DF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75A66-3627-4579-9716-3CC8CAC140DC}"/>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146533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0AAB-CA90-4ECE-86C0-D0E84EA17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0709C3-55F8-4556-8DE7-6EABE02977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17ABD-3A7A-431A-B4D2-F5EC93D5E59A}"/>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5" name="Footer Placeholder 4">
            <a:extLst>
              <a:ext uri="{FF2B5EF4-FFF2-40B4-BE49-F238E27FC236}">
                <a16:creationId xmlns:a16="http://schemas.microsoft.com/office/drawing/2014/main" id="{69F83BF6-1702-4CC6-A8A9-6DFF19197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29CAC-86DC-487E-866A-3F32E4F304EE}"/>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278738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D5A3FD-7215-4577-A163-C1EB54B2E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9347C8-9A7B-404F-A1EF-BC37734B80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56D0A-E7C4-4460-BF12-76C295F7C3F9}"/>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5" name="Footer Placeholder 4">
            <a:extLst>
              <a:ext uri="{FF2B5EF4-FFF2-40B4-BE49-F238E27FC236}">
                <a16:creationId xmlns:a16="http://schemas.microsoft.com/office/drawing/2014/main" id="{37218210-A458-4DA0-9009-D05D65D98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E9274-2D09-412E-9744-5BFC89FBB312}"/>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322389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939B-4548-4E5E-8E0A-E0EB3E70EF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C807E-C3F4-428A-BAE1-237BD04AE9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55730-AF37-4D15-BFE0-7C7F2575FA7B}"/>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5" name="Footer Placeholder 4">
            <a:extLst>
              <a:ext uri="{FF2B5EF4-FFF2-40B4-BE49-F238E27FC236}">
                <a16:creationId xmlns:a16="http://schemas.microsoft.com/office/drawing/2014/main" id="{6D791C2D-D1A4-4616-B7C4-668FC7A42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055DE-0B9B-4445-B54E-00CAD9000BE9}"/>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20213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33C9-17B8-42A0-BAB1-ADB59320A1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70D04-04AF-42CC-A211-C1B407B88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ADCB4D-D5F0-49E1-AE36-D64B7A522333}"/>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5" name="Footer Placeholder 4">
            <a:extLst>
              <a:ext uri="{FF2B5EF4-FFF2-40B4-BE49-F238E27FC236}">
                <a16:creationId xmlns:a16="http://schemas.microsoft.com/office/drawing/2014/main" id="{A8155624-8A59-41C2-96F8-7E023DC43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C03E2-21C1-40C7-8E88-E52E3E240F8F}"/>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22144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2DDF-C09D-4706-BD11-4A085974B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3693F-DDC2-436B-864F-2116A1BB80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F1DF8C-0FC9-40B5-9F0D-C18320CE1B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4B57EA-5373-4E79-B051-C72C59802ABD}"/>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6" name="Footer Placeholder 5">
            <a:extLst>
              <a:ext uri="{FF2B5EF4-FFF2-40B4-BE49-F238E27FC236}">
                <a16:creationId xmlns:a16="http://schemas.microsoft.com/office/drawing/2014/main" id="{EA90E7EA-37B5-4C31-9187-8497EF3F0F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CA7F4-E9EE-4E87-A37B-C583E56659DC}"/>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22441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62DB-E9A7-4772-9078-45F7AC28BF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A7614-9EE7-47AC-A44B-963E1382C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C29D5C-1662-4FD8-ADE4-6A2F3B6D6A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9BDFA1-C5FF-4C5C-8191-458246799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61064E-DCF0-4F56-B4B4-18F462751A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BA1195-39B6-487B-B5F0-96D701C834A7}"/>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8" name="Footer Placeholder 7">
            <a:extLst>
              <a:ext uri="{FF2B5EF4-FFF2-40B4-BE49-F238E27FC236}">
                <a16:creationId xmlns:a16="http://schemas.microsoft.com/office/drawing/2014/main" id="{F05F459D-9889-44D9-A8EB-A80A1BD989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85D30-4532-42DC-B1EA-4A444372C566}"/>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141313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D0A0-4ED4-42A2-B312-5ACD7AB5AB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9FAD27-D15F-4C87-BA78-E6190E9DE786}"/>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4" name="Footer Placeholder 3">
            <a:extLst>
              <a:ext uri="{FF2B5EF4-FFF2-40B4-BE49-F238E27FC236}">
                <a16:creationId xmlns:a16="http://schemas.microsoft.com/office/drawing/2014/main" id="{0479A327-41BA-4DE6-B59B-AEEB1F8BD6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EC65FA-78F1-46ED-AD03-0DF728EA9051}"/>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378475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6EE48F-C6A1-41C2-9F51-9491D17A91A0}"/>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3" name="Footer Placeholder 2">
            <a:extLst>
              <a:ext uri="{FF2B5EF4-FFF2-40B4-BE49-F238E27FC236}">
                <a16:creationId xmlns:a16="http://schemas.microsoft.com/office/drawing/2014/main" id="{6D1C864C-1AC2-4754-B363-214E814E06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472554-9EF7-4EAC-A357-B8F3FED3DC2D}"/>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285758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4EBF-690E-4440-9437-9B487E479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3A516-DCCD-4103-A631-C6A6CDD30A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2746D6-D884-4EC5-A674-E70C6EAE4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EC39ED-E447-4D7E-B077-C40F993727FC}"/>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6" name="Footer Placeholder 5">
            <a:extLst>
              <a:ext uri="{FF2B5EF4-FFF2-40B4-BE49-F238E27FC236}">
                <a16:creationId xmlns:a16="http://schemas.microsoft.com/office/drawing/2014/main" id="{BA217659-1F80-46DE-9361-33D81BA99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F5D3C-13E8-4704-8A82-6D9B4EC08A22}"/>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379068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A7E9-32A8-4C86-8616-E36AA23E08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F15C82-948F-475A-B53E-D922E6ED0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71E10F-5C96-470D-860B-778FBF9AA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F20E47-4A8A-4D0C-9552-1A30476A46BF}"/>
              </a:ext>
            </a:extLst>
          </p:cNvPr>
          <p:cNvSpPr>
            <a:spLocks noGrp="1"/>
          </p:cNvSpPr>
          <p:nvPr>
            <p:ph type="dt" sz="half" idx="10"/>
          </p:nvPr>
        </p:nvSpPr>
        <p:spPr/>
        <p:txBody>
          <a:bodyPr/>
          <a:lstStyle/>
          <a:p>
            <a:fld id="{4DF7B52C-A866-48DC-B14A-31EA9908F0D0}" type="datetimeFigureOut">
              <a:rPr lang="en-US" smtClean="0"/>
              <a:t>9/21/2022</a:t>
            </a:fld>
            <a:endParaRPr lang="en-US"/>
          </a:p>
        </p:txBody>
      </p:sp>
      <p:sp>
        <p:nvSpPr>
          <p:cNvPr id="6" name="Footer Placeholder 5">
            <a:extLst>
              <a:ext uri="{FF2B5EF4-FFF2-40B4-BE49-F238E27FC236}">
                <a16:creationId xmlns:a16="http://schemas.microsoft.com/office/drawing/2014/main" id="{7BF52371-505B-40E4-9C09-B78FF50A6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CEAAD-9AEB-4CAA-B9F3-2BD8256208AA}"/>
              </a:ext>
            </a:extLst>
          </p:cNvPr>
          <p:cNvSpPr>
            <a:spLocks noGrp="1"/>
          </p:cNvSpPr>
          <p:nvPr>
            <p:ph type="sldNum" sz="quarter" idx="12"/>
          </p:nvPr>
        </p:nvSpPr>
        <p:spPr/>
        <p:txBody>
          <a:bodyPr/>
          <a:lstStyle/>
          <a:p>
            <a:fld id="{ED54D0D3-6D8D-4E4F-9F41-2ECBA152C5E2}" type="slidenum">
              <a:rPr lang="en-US" smtClean="0"/>
              <a:t>‹#›</a:t>
            </a:fld>
            <a:endParaRPr lang="en-US"/>
          </a:p>
        </p:txBody>
      </p:sp>
    </p:spTree>
    <p:extLst>
      <p:ext uri="{BB962C8B-B14F-4D97-AF65-F5344CB8AC3E}">
        <p14:creationId xmlns:p14="http://schemas.microsoft.com/office/powerpoint/2010/main" val="221685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039A4-B142-480F-B92E-F4940D81C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482FBD-0963-4613-B774-9371B6DAE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007E1-ECAE-41B5-880F-FBD503A39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7B52C-A866-48DC-B14A-31EA9908F0D0}" type="datetimeFigureOut">
              <a:rPr lang="en-US" smtClean="0"/>
              <a:t>9/21/2022</a:t>
            </a:fld>
            <a:endParaRPr lang="en-US"/>
          </a:p>
        </p:txBody>
      </p:sp>
      <p:sp>
        <p:nvSpPr>
          <p:cNvPr id="5" name="Footer Placeholder 4">
            <a:extLst>
              <a:ext uri="{FF2B5EF4-FFF2-40B4-BE49-F238E27FC236}">
                <a16:creationId xmlns:a16="http://schemas.microsoft.com/office/drawing/2014/main" id="{53C10403-E401-4406-A633-BF13AD62F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D47BFC-5160-48CE-BE1C-805D95FD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4D0D3-6D8D-4E4F-9F41-2ECBA152C5E2}" type="slidenum">
              <a:rPr lang="en-US" smtClean="0"/>
              <a:t>‹#›</a:t>
            </a:fld>
            <a:endParaRPr lang="en-US"/>
          </a:p>
        </p:txBody>
      </p:sp>
    </p:spTree>
    <p:extLst>
      <p:ext uri="{BB962C8B-B14F-4D97-AF65-F5344CB8AC3E}">
        <p14:creationId xmlns:p14="http://schemas.microsoft.com/office/powerpoint/2010/main" val="1160787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81B7478-FC0A-4849-A26C-417CDCEB353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501" y="546434"/>
            <a:ext cx="6120449" cy="5557214"/>
          </a:xfrm>
        </p:spPr>
      </p:pic>
      <p:pic>
        <p:nvPicPr>
          <p:cNvPr id="11" name="Picture 10">
            <a:extLst>
              <a:ext uri="{FF2B5EF4-FFF2-40B4-BE49-F238E27FC236}">
                <a16:creationId xmlns:a16="http://schemas.microsoft.com/office/drawing/2014/main" id="{0D10F030-3B5C-44D6-AEE8-50069AED2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635" y="1171173"/>
            <a:ext cx="5352703" cy="3282493"/>
          </a:xfrm>
          <a:prstGeom prst="rect">
            <a:avLst/>
          </a:prstGeom>
        </p:spPr>
      </p:pic>
    </p:spTree>
    <p:extLst>
      <p:ext uri="{BB962C8B-B14F-4D97-AF65-F5344CB8AC3E}">
        <p14:creationId xmlns:p14="http://schemas.microsoft.com/office/powerpoint/2010/main" val="110659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8CEA-F109-4E6B-B8F4-6BF69716DFFE}"/>
              </a:ext>
            </a:extLst>
          </p:cNvPr>
          <p:cNvSpPr>
            <a:spLocks noGrp="1"/>
          </p:cNvSpPr>
          <p:nvPr>
            <p:ph type="title"/>
          </p:nvPr>
        </p:nvSpPr>
        <p:spPr>
          <a:xfrm>
            <a:off x="405765" y="-74295"/>
            <a:ext cx="12007516" cy="1785770"/>
          </a:xfrm>
        </p:spPr>
        <p:txBody>
          <a:bodyPr>
            <a:noAutofit/>
          </a:bodyPr>
          <a:lstStyle/>
          <a:p>
            <a:br>
              <a:rPr lang="en-US" sz="5400" dirty="0">
                <a:latin typeface="+mn-ea"/>
              </a:rPr>
            </a:br>
            <a:r>
              <a:rPr lang="en-US" sz="6000" dirty="0">
                <a:solidFill>
                  <a:prstClr val="black"/>
                </a:solidFill>
                <a:latin typeface="+mn-lt"/>
              </a:rPr>
              <a:t>Contact Information:</a:t>
            </a:r>
            <a:endParaRPr lang="en-US" sz="5000" dirty="0">
              <a:latin typeface="+mn-lt"/>
            </a:endParaRPr>
          </a:p>
        </p:txBody>
      </p:sp>
      <p:sp>
        <p:nvSpPr>
          <p:cNvPr id="3" name="Content Placeholder 2">
            <a:extLst>
              <a:ext uri="{FF2B5EF4-FFF2-40B4-BE49-F238E27FC236}">
                <a16:creationId xmlns:a16="http://schemas.microsoft.com/office/drawing/2014/main" id="{63AE00A5-D1B2-4C66-94A9-48D35AC9B71F}"/>
              </a:ext>
            </a:extLst>
          </p:cNvPr>
          <p:cNvSpPr>
            <a:spLocks noGrp="1"/>
          </p:cNvSpPr>
          <p:nvPr>
            <p:ph idx="1"/>
          </p:nvPr>
        </p:nvSpPr>
        <p:spPr>
          <a:xfrm>
            <a:off x="336884" y="2076411"/>
            <a:ext cx="11741524" cy="4387253"/>
          </a:xfrm>
        </p:spPr>
        <p:txBody>
          <a:bodyPr>
            <a:normAutofit/>
          </a:bodyPr>
          <a:lstStyle/>
          <a:p>
            <a:pPr marL="0" indent="0">
              <a:lnSpc>
                <a:spcPct val="120000"/>
              </a:lnSpc>
              <a:buNone/>
            </a:pPr>
            <a:r>
              <a:rPr lang="en-US" sz="5000" dirty="0"/>
              <a:t>Email:   </a:t>
            </a:r>
            <a:r>
              <a:rPr lang="en-US" sz="5000" dirty="0">
                <a:solidFill>
                  <a:srgbClr val="FF0000"/>
                </a:solidFill>
              </a:rPr>
              <a:t>Jian.Xi@houstonisd.org</a:t>
            </a:r>
          </a:p>
        </p:txBody>
      </p:sp>
    </p:spTree>
    <p:extLst>
      <p:ext uri="{BB962C8B-B14F-4D97-AF65-F5344CB8AC3E}">
        <p14:creationId xmlns:p14="http://schemas.microsoft.com/office/powerpoint/2010/main" val="404773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8CEA-F109-4E6B-B8F4-6BF69716DFFE}"/>
              </a:ext>
            </a:extLst>
          </p:cNvPr>
          <p:cNvSpPr>
            <a:spLocks noGrp="1"/>
          </p:cNvSpPr>
          <p:nvPr>
            <p:ph type="title"/>
          </p:nvPr>
        </p:nvSpPr>
        <p:spPr>
          <a:xfrm>
            <a:off x="320040" y="325084"/>
            <a:ext cx="13479789" cy="1762078"/>
          </a:xfrm>
        </p:spPr>
        <p:txBody>
          <a:bodyPr>
            <a:noAutofit/>
          </a:bodyPr>
          <a:lstStyle/>
          <a:p>
            <a:r>
              <a:rPr lang="en-US" sz="6000" dirty="0">
                <a:latin typeface="+mn-lt"/>
              </a:rPr>
              <a:t>Staying Informed:</a:t>
            </a:r>
            <a:br>
              <a:rPr lang="en-US" sz="5400" dirty="0">
                <a:latin typeface="+mn-ea"/>
              </a:rPr>
            </a:br>
            <a:endParaRPr lang="en-US" sz="5000" dirty="0">
              <a:latin typeface="+mn-lt"/>
            </a:endParaRPr>
          </a:p>
        </p:txBody>
      </p:sp>
      <p:sp>
        <p:nvSpPr>
          <p:cNvPr id="3" name="Content Placeholder 2">
            <a:extLst>
              <a:ext uri="{FF2B5EF4-FFF2-40B4-BE49-F238E27FC236}">
                <a16:creationId xmlns:a16="http://schemas.microsoft.com/office/drawing/2014/main" id="{63AE00A5-D1B2-4C66-94A9-48D35AC9B71F}"/>
              </a:ext>
            </a:extLst>
          </p:cNvPr>
          <p:cNvSpPr>
            <a:spLocks noGrp="1"/>
          </p:cNvSpPr>
          <p:nvPr>
            <p:ph idx="1"/>
          </p:nvPr>
        </p:nvSpPr>
        <p:spPr>
          <a:xfrm>
            <a:off x="183557" y="1534565"/>
            <a:ext cx="12272105" cy="5096593"/>
          </a:xfrm>
        </p:spPr>
        <p:txBody>
          <a:bodyPr>
            <a:normAutofit/>
          </a:bodyPr>
          <a:lstStyle/>
          <a:p>
            <a:pPr>
              <a:lnSpc>
                <a:spcPct val="120000"/>
              </a:lnSpc>
            </a:pPr>
            <a:r>
              <a:rPr lang="en-US" altLang="zh-CN" sz="5000" dirty="0"/>
              <a:t>Check </a:t>
            </a:r>
            <a:r>
              <a:rPr lang="en-US" altLang="zh-CN" sz="5000" dirty="0">
                <a:solidFill>
                  <a:srgbClr val="FF0000"/>
                </a:solidFill>
              </a:rPr>
              <a:t>Canvas</a:t>
            </a:r>
            <a:r>
              <a:rPr lang="en-US" altLang="zh-CN" sz="5000" dirty="0"/>
              <a:t> for classroom activities, assignments, and important announcements.</a:t>
            </a:r>
          </a:p>
          <a:p>
            <a:pPr>
              <a:lnSpc>
                <a:spcPct val="120000"/>
              </a:lnSpc>
            </a:pPr>
            <a:r>
              <a:rPr lang="en-US" sz="5000" dirty="0"/>
              <a:t>Check </a:t>
            </a:r>
            <a:r>
              <a:rPr lang="en-US" sz="5000" dirty="0">
                <a:solidFill>
                  <a:srgbClr val="FF0000"/>
                </a:solidFill>
              </a:rPr>
              <a:t>PowerSchool</a:t>
            </a:r>
            <a:r>
              <a:rPr lang="en-US" sz="5000" dirty="0"/>
              <a:t> for grades.</a:t>
            </a:r>
            <a:endParaRPr lang="en-US" sz="3800" dirty="0"/>
          </a:p>
        </p:txBody>
      </p:sp>
    </p:spTree>
    <p:extLst>
      <p:ext uri="{BB962C8B-B14F-4D97-AF65-F5344CB8AC3E}">
        <p14:creationId xmlns:p14="http://schemas.microsoft.com/office/powerpoint/2010/main" val="137527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53FC05-6E80-4790-A57A-DB494D371485}"/>
              </a:ext>
            </a:extLst>
          </p:cNvPr>
          <p:cNvSpPr>
            <a:spLocks noGrp="1"/>
          </p:cNvSpPr>
          <p:nvPr>
            <p:ph type="title"/>
          </p:nvPr>
        </p:nvSpPr>
        <p:spPr>
          <a:xfrm>
            <a:off x="838200" y="96319"/>
            <a:ext cx="10515600" cy="1325563"/>
          </a:xfrm>
        </p:spPr>
        <p:txBody>
          <a:bodyPr>
            <a:normAutofit/>
          </a:bodyPr>
          <a:lstStyle/>
          <a:p>
            <a:pPr algn="ctr"/>
            <a:r>
              <a:rPr lang="en-US" sz="6000" dirty="0">
                <a:latin typeface="+mn-lt"/>
              </a:rPr>
              <a:t>Getting to Know Me</a:t>
            </a:r>
          </a:p>
        </p:txBody>
      </p:sp>
      <p:sp>
        <p:nvSpPr>
          <p:cNvPr id="10" name="Content Placeholder 9">
            <a:extLst>
              <a:ext uri="{FF2B5EF4-FFF2-40B4-BE49-F238E27FC236}">
                <a16:creationId xmlns:a16="http://schemas.microsoft.com/office/drawing/2014/main" id="{FEE5679C-FAD6-4C6E-BA50-F4ECF8625E56}"/>
              </a:ext>
            </a:extLst>
          </p:cNvPr>
          <p:cNvSpPr>
            <a:spLocks noGrp="1"/>
          </p:cNvSpPr>
          <p:nvPr>
            <p:ph sz="half" idx="2"/>
          </p:nvPr>
        </p:nvSpPr>
        <p:spPr>
          <a:xfrm>
            <a:off x="6331202" y="1300946"/>
            <a:ext cx="5181600" cy="4351338"/>
          </a:xfrm>
        </p:spPr>
        <p:txBody>
          <a:bodyPr>
            <a:noAutofit/>
          </a:bodyPr>
          <a:lstStyle/>
          <a:p>
            <a:pPr>
              <a:lnSpc>
                <a:spcPts val="4200"/>
              </a:lnSpc>
            </a:pPr>
            <a:r>
              <a:rPr lang="en-US" sz="3600" dirty="0"/>
              <a:t>My name is </a:t>
            </a:r>
            <a:r>
              <a:rPr lang="zh-CN" altLang="en-US" sz="3600" dirty="0"/>
              <a:t>奚健</a:t>
            </a:r>
            <a:r>
              <a:rPr lang="en-US" altLang="zh-CN" sz="3600" dirty="0"/>
              <a:t>(</a:t>
            </a:r>
            <a:r>
              <a:rPr lang="en-US" altLang="zh-CN" sz="3600" dirty="0" err="1"/>
              <a:t>Ms</a:t>
            </a:r>
            <a:r>
              <a:rPr lang="en-US" altLang="zh-CN" sz="3600" dirty="0"/>
              <a:t> Xi)</a:t>
            </a:r>
            <a:r>
              <a:rPr lang="zh-CN" altLang="en-US" sz="3600" dirty="0"/>
              <a:t>。</a:t>
            </a:r>
            <a:endParaRPr lang="en-US" altLang="zh-CN" sz="3600" dirty="0"/>
          </a:p>
          <a:p>
            <a:pPr>
              <a:lnSpc>
                <a:spcPts val="4200"/>
              </a:lnSpc>
            </a:pPr>
            <a:r>
              <a:rPr lang="en-US" altLang="zh-CN" sz="3600" dirty="0"/>
              <a:t>I come from China.</a:t>
            </a:r>
            <a:endParaRPr lang="en-US" sz="3600" dirty="0"/>
          </a:p>
          <a:p>
            <a:pPr>
              <a:lnSpc>
                <a:spcPts val="4200"/>
              </a:lnSpc>
            </a:pPr>
            <a:r>
              <a:rPr lang="en-US" sz="3600" dirty="0"/>
              <a:t>This is my 5</a:t>
            </a:r>
            <a:r>
              <a:rPr lang="en-US" sz="3600" baseline="30000" dirty="0"/>
              <a:t>th</a:t>
            </a:r>
            <a:r>
              <a:rPr lang="en-US" sz="3600" dirty="0"/>
              <a:t> year in Rogers and 15</a:t>
            </a:r>
            <a:r>
              <a:rPr lang="en-US" sz="3600" baseline="30000" dirty="0"/>
              <a:t>th</a:t>
            </a:r>
            <a:r>
              <a:rPr lang="en-US" sz="3600" dirty="0"/>
              <a:t> year in teaching. </a:t>
            </a:r>
          </a:p>
          <a:p>
            <a:pPr>
              <a:lnSpc>
                <a:spcPts val="4200"/>
              </a:lnSpc>
            </a:pPr>
            <a:r>
              <a:rPr lang="en-US" sz="3600" dirty="0"/>
              <a:t>I look forward to sharing Chinese language and culture with my students!</a:t>
            </a:r>
          </a:p>
        </p:txBody>
      </p:sp>
      <p:pic>
        <p:nvPicPr>
          <p:cNvPr id="3" name="Picture 2">
            <a:extLst>
              <a:ext uri="{FF2B5EF4-FFF2-40B4-BE49-F238E27FC236}">
                <a16:creationId xmlns:a16="http://schemas.microsoft.com/office/drawing/2014/main" id="{78151E23-6389-7B16-F98E-497CB3C0C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27" y="1421882"/>
            <a:ext cx="6026013" cy="4513602"/>
          </a:xfrm>
          <a:prstGeom prst="rect">
            <a:avLst/>
          </a:prstGeom>
        </p:spPr>
      </p:pic>
    </p:spTree>
    <p:extLst>
      <p:ext uri="{BB962C8B-B14F-4D97-AF65-F5344CB8AC3E}">
        <p14:creationId xmlns:p14="http://schemas.microsoft.com/office/powerpoint/2010/main" val="201337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5F09-0924-4180-9A09-9E36339B50E3}"/>
              </a:ext>
            </a:extLst>
          </p:cNvPr>
          <p:cNvSpPr>
            <a:spLocks noGrp="1"/>
          </p:cNvSpPr>
          <p:nvPr>
            <p:ph type="title"/>
          </p:nvPr>
        </p:nvSpPr>
        <p:spPr>
          <a:xfrm>
            <a:off x="85725" y="0"/>
            <a:ext cx="10515600" cy="1325563"/>
          </a:xfrm>
        </p:spPr>
        <p:txBody>
          <a:bodyPr>
            <a:normAutofit/>
          </a:bodyPr>
          <a:lstStyle/>
          <a:p>
            <a:r>
              <a:rPr lang="en-US" sz="6000" dirty="0">
                <a:latin typeface="+mn-lt"/>
              </a:rPr>
              <a:t>Course Description:</a:t>
            </a:r>
          </a:p>
        </p:txBody>
      </p:sp>
      <p:sp>
        <p:nvSpPr>
          <p:cNvPr id="3" name="Content Placeholder 2">
            <a:extLst>
              <a:ext uri="{FF2B5EF4-FFF2-40B4-BE49-F238E27FC236}">
                <a16:creationId xmlns:a16="http://schemas.microsoft.com/office/drawing/2014/main" id="{4EFE8471-CA78-4B0E-9F9A-6F14DC7D520D}"/>
              </a:ext>
            </a:extLst>
          </p:cNvPr>
          <p:cNvSpPr>
            <a:spLocks noGrp="1"/>
          </p:cNvSpPr>
          <p:nvPr>
            <p:ph idx="1"/>
          </p:nvPr>
        </p:nvSpPr>
        <p:spPr>
          <a:xfrm>
            <a:off x="-28575" y="1280161"/>
            <a:ext cx="12249149" cy="5772150"/>
          </a:xfrm>
        </p:spPr>
        <p:txBody>
          <a:bodyPr>
            <a:normAutofit fontScale="92500"/>
          </a:bodyPr>
          <a:lstStyle/>
          <a:p>
            <a:pPr marL="0" indent="0">
              <a:lnSpc>
                <a:spcPct val="110000"/>
              </a:lnSpc>
              <a:buNone/>
            </a:pPr>
            <a:r>
              <a:rPr lang="en-US" sz="4200" dirty="0"/>
              <a:t>This course is designed to introduce students to Chinese language and culture, and to lay a solid foundation for their further Chinese study. For this year, students will learn some topics of everyday life, the vocabulary related to the topics, and the sentence structures they need to communicate about the topics. Also students will have many opportunities to experience Chinese culture such as learning about Chinese calligraphy, paper cutting, etc. </a:t>
            </a:r>
          </a:p>
        </p:txBody>
      </p:sp>
    </p:spTree>
    <p:extLst>
      <p:ext uri="{BB962C8B-B14F-4D97-AF65-F5344CB8AC3E}">
        <p14:creationId xmlns:p14="http://schemas.microsoft.com/office/powerpoint/2010/main" val="2285967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A98699-75A2-C7A0-0DCE-2E920D470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 y="728081"/>
            <a:ext cx="6598022" cy="4946578"/>
          </a:xfrm>
          <a:prstGeom prst="rect">
            <a:avLst/>
          </a:prstGeom>
        </p:spPr>
      </p:pic>
      <p:pic>
        <p:nvPicPr>
          <p:cNvPr id="11" name="Picture 10">
            <a:extLst>
              <a:ext uri="{FF2B5EF4-FFF2-40B4-BE49-F238E27FC236}">
                <a16:creationId xmlns:a16="http://schemas.microsoft.com/office/drawing/2014/main" id="{AA39042A-AFB6-B133-08C0-46EA35D12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021" y="1220993"/>
            <a:ext cx="5754008" cy="4313816"/>
          </a:xfrm>
          <a:prstGeom prst="rect">
            <a:avLst/>
          </a:prstGeom>
        </p:spPr>
      </p:pic>
    </p:spTree>
    <p:extLst>
      <p:ext uri="{BB962C8B-B14F-4D97-AF65-F5344CB8AC3E}">
        <p14:creationId xmlns:p14="http://schemas.microsoft.com/office/powerpoint/2010/main" val="213764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1A55DE-8136-F20D-B251-9F385089C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763"/>
            <a:ext cx="7273962" cy="5455472"/>
          </a:xfrm>
          <a:prstGeom prst="rect">
            <a:avLst/>
          </a:prstGeom>
        </p:spPr>
      </p:pic>
      <p:pic>
        <p:nvPicPr>
          <p:cNvPr id="7" name="Picture 6">
            <a:extLst>
              <a:ext uri="{FF2B5EF4-FFF2-40B4-BE49-F238E27FC236}">
                <a16:creationId xmlns:a16="http://schemas.microsoft.com/office/drawing/2014/main" id="{1D3A8A65-76DC-A4DF-ED7D-83FFADBCB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516" y="1323189"/>
            <a:ext cx="4957484" cy="3718113"/>
          </a:xfrm>
          <a:prstGeom prst="rect">
            <a:avLst/>
          </a:prstGeom>
        </p:spPr>
      </p:pic>
    </p:spTree>
    <p:extLst>
      <p:ext uri="{BB962C8B-B14F-4D97-AF65-F5344CB8AC3E}">
        <p14:creationId xmlns:p14="http://schemas.microsoft.com/office/powerpoint/2010/main" val="190738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795C0-E872-543C-1DC4-B9FF54544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0415" y="1026010"/>
            <a:ext cx="6529892" cy="4897419"/>
          </a:xfrm>
          <a:prstGeom prst="rect">
            <a:avLst/>
          </a:prstGeom>
        </p:spPr>
      </p:pic>
      <p:pic>
        <p:nvPicPr>
          <p:cNvPr id="5" name="Picture 4">
            <a:extLst>
              <a:ext uri="{FF2B5EF4-FFF2-40B4-BE49-F238E27FC236}">
                <a16:creationId xmlns:a16="http://schemas.microsoft.com/office/drawing/2014/main" id="{142BBC16-391B-899D-FCA8-278669607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438268" y="1063830"/>
            <a:ext cx="6509722" cy="4882292"/>
          </a:xfrm>
          <a:prstGeom prst="rect">
            <a:avLst/>
          </a:prstGeom>
        </p:spPr>
      </p:pic>
    </p:spTree>
    <p:extLst>
      <p:ext uri="{BB962C8B-B14F-4D97-AF65-F5344CB8AC3E}">
        <p14:creationId xmlns:p14="http://schemas.microsoft.com/office/powerpoint/2010/main" val="278167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5F09-0924-4180-9A09-9E36339B50E3}"/>
              </a:ext>
            </a:extLst>
          </p:cNvPr>
          <p:cNvSpPr>
            <a:spLocks noGrp="1"/>
          </p:cNvSpPr>
          <p:nvPr>
            <p:ph type="title"/>
          </p:nvPr>
        </p:nvSpPr>
        <p:spPr>
          <a:xfrm>
            <a:off x="120015" y="142875"/>
            <a:ext cx="10515600" cy="1325563"/>
          </a:xfrm>
        </p:spPr>
        <p:txBody>
          <a:bodyPr>
            <a:normAutofit/>
          </a:bodyPr>
          <a:lstStyle/>
          <a:p>
            <a:r>
              <a:rPr lang="en-US" sz="6000" dirty="0">
                <a:latin typeface="+mn-lt"/>
              </a:rPr>
              <a:t>Grading Policy:</a:t>
            </a:r>
          </a:p>
        </p:txBody>
      </p:sp>
      <p:sp>
        <p:nvSpPr>
          <p:cNvPr id="3" name="Content Placeholder 2">
            <a:extLst>
              <a:ext uri="{FF2B5EF4-FFF2-40B4-BE49-F238E27FC236}">
                <a16:creationId xmlns:a16="http://schemas.microsoft.com/office/drawing/2014/main" id="{4EFE8471-CA78-4B0E-9F9A-6F14DC7D520D}"/>
              </a:ext>
            </a:extLst>
          </p:cNvPr>
          <p:cNvSpPr>
            <a:spLocks noGrp="1"/>
          </p:cNvSpPr>
          <p:nvPr>
            <p:ph idx="1"/>
          </p:nvPr>
        </p:nvSpPr>
        <p:spPr>
          <a:xfrm>
            <a:off x="78104" y="1553528"/>
            <a:ext cx="12113895" cy="5344477"/>
          </a:xfrm>
        </p:spPr>
        <p:txBody>
          <a:bodyPr>
            <a:normAutofit/>
          </a:bodyPr>
          <a:lstStyle/>
          <a:p>
            <a:r>
              <a:rPr lang="en-US" sz="4200" dirty="0">
                <a:solidFill>
                  <a:srgbClr val="FF0000"/>
                </a:solidFill>
              </a:rPr>
              <a:t>Learning</a:t>
            </a:r>
            <a:r>
              <a:rPr lang="en-US" sz="4200" dirty="0"/>
              <a:t> (homework, classwork, quizzes, </a:t>
            </a:r>
            <a:r>
              <a:rPr lang="en-US" sz="4200" dirty="0" err="1"/>
              <a:t>etc</a:t>
            </a:r>
            <a:r>
              <a:rPr lang="en-US" sz="4200" dirty="0"/>
              <a:t>) will count for 70% of a student’s overall average for each cycle.</a:t>
            </a:r>
          </a:p>
          <a:p>
            <a:pPr marL="0" indent="0">
              <a:buNone/>
            </a:pPr>
            <a:endParaRPr lang="en-US" sz="4200" dirty="0"/>
          </a:p>
          <a:p>
            <a:r>
              <a:rPr lang="en-US" sz="4200" dirty="0">
                <a:solidFill>
                  <a:srgbClr val="FF0000"/>
                </a:solidFill>
              </a:rPr>
              <a:t>Assessments</a:t>
            </a:r>
            <a:r>
              <a:rPr lang="en-US" sz="4200" dirty="0"/>
              <a:t> (projects, tests, </a:t>
            </a:r>
            <a:r>
              <a:rPr lang="en-US" sz="4200" dirty="0" err="1"/>
              <a:t>etc</a:t>
            </a:r>
            <a:r>
              <a:rPr lang="en-US" sz="4200" dirty="0"/>
              <a:t>) will count for 30% of a student’s overall average for each cycle.</a:t>
            </a:r>
          </a:p>
          <a:p>
            <a:pPr marL="0" indent="0">
              <a:buNone/>
            </a:pPr>
            <a:endParaRPr lang="en-US" sz="3500" dirty="0"/>
          </a:p>
        </p:txBody>
      </p:sp>
    </p:spTree>
    <p:extLst>
      <p:ext uri="{BB962C8B-B14F-4D97-AF65-F5344CB8AC3E}">
        <p14:creationId xmlns:p14="http://schemas.microsoft.com/office/powerpoint/2010/main" val="401524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5F09-0924-4180-9A09-9E36339B50E3}"/>
              </a:ext>
            </a:extLst>
          </p:cNvPr>
          <p:cNvSpPr>
            <a:spLocks noGrp="1"/>
          </p:cNvSpPr>
          <p:nvPr>
            <p:ph type="title"/>
          </p:nvPr>
        </p:nvSpPr>
        <p:spPr>
          <a:xfrm>
            <a:off x="372819" y="45085"/>
            <a:ext cx="10515600" cy="1325563"/>
          </a:xfrm>
        </p:spPr>
        <p:txBody>
          <a:bodyPr>
            <a:normAutofit/>
          </a:bodyPr>
          <a:lstStyle/>
          <a:p>
            <a:r>
              <a:rPr lang="en-US" sz="6000" dirty="0">
                <a:latin typeface="+mn-lt"/>
              </a:rPr>
              <a:t>Final Exam:</a:t>
            </a:r>
          </a:p>
        </p:txBody>
      </p:sp>
      <p:sp>
        <p:nvSpPr>
          <p:cNvPr id="3" name="Content Placeholder 2">
            <a:extLst>
              <a:ext uri="{FF2B5EF4-FFF2-40B4-BE49-F238E27FC236}">
                <a16:creationId xmlns:a16="http://schemas.microsoft.com/office/drawing/2014/main" id="{4EFE8471-CA78-4B0E-9F9A-6F14DC7D520D}"/>
              </a:ext>
            </a:extLst>
          </p:cNvPr>
          <p:cNvSpPr>
            <a:spLocks noGrp="1"/>
          </p:cNvSpPr>
          <p:nvPr>
            <p:ph idx="1"/>
          </p:nvPr>
        </p:nvSpPr>
        <p:spPr>
          <a:xfrm>
            <a:off x="0" y="1370648"/>
            <a:ext cx="12113895" cy="5344477"/>
          </a:xfrm>
        </p:spPr>
        <p:txBody>
          <a:bodyPr>
            <a:normAutofit/>
          </a:bodyPr>
          <a:lstStyle/>
          <a:p>
            <a:r>
              <a:rPr lang="en-US" sz="4500" dirty="0"/>
              <a:t>This is a high school credit course, so we will have a final exam at the end of each semester. The final exam grade will count for 10% of the semester grade. </a:t>
            </a:r>
          </a:p>
          <a:p>
            <a:r>
              <a:rPr lang="fr-FR" sz="4500" dirty="0" err="1">
                <a:solidFill>
                  <a:srgbClr val="FF0000"/>
                </a:solidFill>
              </a:rPr>
              <a:t>Semester</a:t>
            </a:r>
            <a:r>
              <a:rPr lang="fr-FR" sz="4500" dirty="0">
                <a:solidFill>
                  <a:srgbClr val="FF0000"/>
                </a:solidFill>
              </a:rPr>
              <a:t> Grade = Cycle 1 </a:t>
            </a:r>
            <a:r>
              <a:rPr lang="fr-FR" sz="4500" dirty="0" err="1">
                <a:solidFill>
                  <a:srgbClr val="FF0000"/>
                </a:solidFill>
              </a:rPr>
              <a:t>Average</a:t>
            </a:r>
            <a:r>
              <a:rPr lang="fr-FR" sz="4500" dirty="0">
                <a:solidFill>
                  <a:srgbClr val="FF0000"/>
                </a:solidFill>
              </a:rPr>
              <a:t> Grade × 30% + Cycle 2 </a:t>
            </a:r>
            <a:r>
              <a:rPr lang="fr-FR" sz="4500" dirty="0" err="1">
                <a:solidFill>
                  <a:srgbClr val="FF0000"/>
                </a:solidFill>
              </a:rPr>
              <a:t>Average</a:t>
            </a:r>
            <a:r>
              <a:rPr lang="fr-FR" sz="4500" dirty="0">
                <a:solidFill>
                  <a:srgbClr val="FF0000"/>
                </a:solidFill>
              </a:rPr>
              <a:t> Grade × 30% + Cycle 3 </a:t>
            </a:r>
            <a:r>
              <a:rPr lang="fr-FR" sz="4500" dirty="0" err="1">
                <a:solidFill>
                  <a:srgbClr val="FF0000"/>
                </a:solidFill>
              </a:rPr>
              <a:t>Average</a:t>
            </a:r>
            <a:r>
              <a:rPr lang="fr-FR" sz="4500" dirty="0">
                <a:solidFill>
                  <a:srgbClr val="FF0000"/>
                </a:solidFill>
              </a:rPr>
              <a:t> Grade × 30% + Final Exam Grade × 10%.</a:t>
            </a:r>
            <a:endParaRPr lang="en-US" sz="4500" dirty="0">
              <a:solidFill>
                <a:srgbClr val="FF0000"/>
              </a:solidFill>
            </a:endParaRPr>
          </a:p>
        </p:txBody>
      </p:sp>
    </p:spTree>
    <p:extLst>
      <p:ext uri="{BB962C8B-B14F-4D97-AF65-F5344CB8AC3E}">
        <p14:creationId xmlns:p14="http://schemas.microsoft.com/office/powerpoint/2010/main" val="46874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8CEA-F109-4E6B-B8F4-6BF69716DFFE}"/>
              </a:ext>
            </a:extLst>
          </p:cNvPr>
          <p:cNvSpPr>
            <a:spLocks noGrp="1"/>
          </p:cNvSpPr>
          <p:nvPr>
            <p:ph type="title"/>
          </p:nvPr>
        </p:nvSpPr>
        <p:spPr>
          <a:xfrm>
            <a:off x="320040" y="325084"/>
            <a:ext cx="13479789" cy="1762078"/>
          </a:xfrm>
        </p:spPr>
        <p:txBody>
          <a:bodyPr>
            <a:noAutofit/>
          </a:bodyPr>
          <a:lstStyle/>
          <a:p>
            <a:r>
              <a:rPr lang="en-US" sz="6000" dirty="0">
                <a:latin typeface="+mn-lt"/>
              </a:rPr>
              <a:t>Late Work Policy:</a:t>
            </a:r>
            <a:br>
              <a:rPr lang="en-US" sz="5400" dirty="0">
                <a:latin typeface="+mn-ea"/>
              </a:rPr>
            </a:br>
            <a:endParaRPr lang="en-US" sz="5000" dirty="0">
              <a:latin typeface="+mn-lt"/>
            </a:endParaRPr>
          </a:p>
        </p:txBody>
      </p:sp>
      <p:sp>
        <p:nvSpPr>
          <p:cNvPr id="3" name="Content Placeholder 2">
            <a:extLst>
              <a:ext uri="{FF2B5EF4-FFF2-40B4-BE49-F238E27FC236}">
                <a16:creationId xmlns:a16="http://schemas.microsoft.com/office/drawing/2014/main" id="{63AE00A5-D1B2-4C66-94A9-48D35AC9B71F}"/>
              </a:ext>
            </a:extLst>
          </p:cNvPr>
          <p:cNvSpPr>
            <a:spLocks noGrp="1"/>
          </p:cNvSpPr>
          <p:nvPr>
            <p:ph idx="1"/>
          </p:nvPr>
        </p:nvSpPr>
        <p:spPr>
          <a:xfrm>
            <a:off x="-80105" y="1534565"/>
            <a:ext cx="12272105" cy="5096593"/>
          </a:xfrm>
        </p:spPr>
        <p:txBody>
          <a:bodyPr>
            <a:normAutofit fontScale="92500" lnSpcReduction="10000"/>
          </a:bodyPr>
          <a:lstStyle/>
          <a:p>
            <a:pPr>
              <a:lnSpc>
                <a:spcPct val="120000"/>
              </a:lnSpc>
            </a:pPr>
            <a:r>
              <a:rPr lang="en-US" altLang="zh-CN" sz="5000" dirty="0"/>
              <a:t>Any late assignment turned in </a:t>
            </a:r>
            <a:r>
              <a:rPr lang="en-US" altLang="zh-CN" sz="5000" dirty="0">
                <a:solidFill>
                  <a:srgbClr val="FF0000"/>
                </a:solidFill>
              </a:rPr>
              <a:t>within two weeks of its original due date </a:t>
            </a:r>
            <a:r>
              <a:rPr lang="en-US" altLang="zh-CN" sz="5000" dirty="0"/>
              <a:t>will get </a:t>
            </a:r>
            <a:r>
              <a:rPr lang="en-US" altLang="zh-CN" sz="5000" dirty="0">
                <a:solidFill>
                  <a:srgbClr val="00B0F0"/>
                </a:solidFill>
              </a:rPr>
              <a:t>10% off the earned grade </a:t>
            </a:r>
            <a:r>
              <a:rPr lang="en-US" altLang="zh-CN" sz="5000" dirty="0"/>
              <a:t>.</a:t>
            </a:r>
          </a:p>
          <a:p>
            <a:pPr>
              <a:lnSpc>
                <a:spcPct val="120000"/>
              </a:lnSpc>
            </a:pPr>
            <a:r>
              <a:rPr lang="en-US" altLang="zh-CN" sz="5000" dirty="0"/>
              <a:t>Any Late assignment turned in </a:t>
            </a:r>
            <a:r>
              <a:rPr lang="en-US" altLang="zh-CN" sz="5000" dirty="0">
                <a:solidFill>
                  <a:srgbClr val="FF0000"/>
                </a:solidFill>
              </a:rPr>
              <a:t>after two weeks of its original due date </a:t>
            </a:r>
            <a:r>
              <a:rPr lang="en-US" altLang="zh-CN" sz="5000" dirty="0"/>
              <a:t>will not be accepted and will get </a:t>
            </a:r>
            <a:r>
              <a:rPr lang="en-US" altLang="zh-CN" sz="5000" dirty="0">
                <a:solidFill>
                  <a:srgbClr val="00B0F0"/>
                </a:solidFill>
              </a:rPr>
              <a:t>a grade of 0</a:t>
            </a:r>
            <a:r>
              <a:rPr lang="en-US" altLang="zh-CN" sz="5000" dirty="0"/>
              <a:t>.</a:t>
            </a:r>
          </a:p>
          <a:p>
            <a:pPr marL="0" indent="0">
              <a:lnSpc>
                <a:spcPct val="120000"/>
              </a:lnSpc>
              <a:buNone/>
            </a:pPr>
            <a:endParaRPr lang="en-US" sz="3800" dirty="0"/>
          </a:p>
        </p:txBody>
      </p:sp>
    </p:spTree>
    <p:extLst>
      <p:ext uri="{BB962C8B-B14F-4D97-AF65-F5344CB8AC3E}">
        <p14:creationId xmlns:p14="http://schemas.microsoft.com/office/powerpoint/2010/main" val="13805240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334</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1_Office Theme</vt:lpstr>
      <vt:lpstr>PowerPoint Presentation</vt:lpstr>
      <vt:lpstr>Getting to Know Me</vt:lpstr>
      <vt:lpstr>Course Description:</vt:lpstr>
      <vt:lpstr>PowerPoint Presentation</vt:lpstr>
      <vt:lpstr>PowerPoint Presentation</vt:lpstr>
      <vt:lpstr>PowerPoint Presentation</vt:lpstr>
      <vt:lpstr>Grading Policy:</vt:lpstr>
      <vt:lpstr>Final Exam:</vt:lpstr>
      <vt:lpstr>Late Work Policy: </vt:lpstr>
      <vt:lpstr> Contact Information:</vt:lpstr>
      <vt:lpstr>Staying Informed: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xiao hu</dc:creator>
  <cp:lastModifiedBy>xiao hu</cp:lastModifiedBy>
  <cp:revision>13</cp:revision>
  <dcterms:created xsi:type="dcterms:W3CDTF">2022-09-21T13:47:49Z</dcterms:created>
  <dcterms:modified xsi:type="dcterms:W3CDTF">2022-09-22T00:09:21Z</dcterms:modified>
</cp:coreProperties>
</file>